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3" r:id="rId4"/>
    <p:sldId id="274" r:id="rId5"/>
    <p:sldId id="271" r:id="rId6"/>
    <p:sldId id="269" r:id="rId7"/>
    <p:sldId id="272" r:id="rId8"/>
    <p:sldId id="270" r:id="rId9"/>
    <p:sldId id="260" r:id="rId10"/>
    <p:sldId id="266" r:id="rId11"/>
    <p:sldId id="267" r:id="rId12"/>
    <p:sldId id="268" r:id="rId13"/>
    <p:sldId id="276" r:id="rId14"/>
    <p:sldId id="275" r:id="rId15"/>
  </p:sldIdLst>
  <p:sldSz cx="18288000" cy="10287000"/>
  <p:notesSz cx="6858000" cy="9144000"/>
  <p:embeddedFontLst>
    <p:embeddedFont>
      <p:font typeface="Noto Sans CJK KR Black" panose="020B0600000101010101" charset="-127"/>
      <p:bold r:id="rId16"/>
    </p:embeddedFont>
    <p:embeddedFont>
      <p:font typeface="Noto Sans CJK KR Medium" panose="020B0600000101010101" charset="-127"/>
      <p:bold r:id="rId17"/>
    </p:embeddedFont>
    <p:embeddedFont>
      <p:font typeface="Noto Sans CJK KR Regular" panose="020B0600000101010101" charset="-127"/>
      <p:regular r:id="rId18"/>
    </p:embeddedFont>
    <p:embeddedFont>
      <p:font typeface="함초롬돋움" panose="020B0604000101010101" pitchFamily="50" charset="-127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946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eowning/HalliGalli.git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87500" y="3098800"/>
            <a:ext cx="9804400" cy="184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78850"/>
              </a:lnSpc>
            </a:pPr>
            <a:r>
              <a:rPr lang="ko-KR" altLang="en-US" sz="6200" b="1" i="0" u="none" strike="noStrike" spc="-2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친구들과 즐기는</a:t>
            </a:r>
            <a:endParaRPr lang="en-US" altLang="ko-KR" sz="6200" b="1" i="0" u="none" strike="noStrike" spc="-2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lvl="0" algn="l">
              <a:lnSpc>
                <a:spcPct val="78850"/>
              </a:lnSpc>
            </a:pPr>
            <a:r>
              <a:rPr lang="ko-KR" altLang="en-US" sz="6200" b="1" i="0" u="none" strike="noStrike" spc="-2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온라인  </a:t>
            </a:r>
            <a:r>
              <a:rPr lang="ko-KR" altLang="en-US" sz="6200" b="1" i="0" u="none" strike="noStrike" spc="-2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할리갈리</a:t>
            </a:r>
            <a:endParaRPr lang="en-US" sz="6200" b="1" i="0" u="none" strike="noStrike" spc="-2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6141700" y="9702800"/>
            <a:ext cx="15240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 dirty="0">
                <a:solidFill>
                  <a:srgbClr val="000000"/>
                </a:solidFill>
                <a:latin typeface="Noto Sans CJK KR Black"/>
              </a:rPr>
              <a:t>2081. 5. 3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87500" y="5118100"/>
            <a:ext cx="116332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en-US" altLang="ko-KR" sz="2600" b="0" i="0" u="none" strike="noStrike" dirty="0">
                <a:solidFill>
                  <a:srgbClr val="726B6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20220597 </a:t>
            </a:r>
            <a:r>
              <a:rPr lang="ko-KR" altLang="en-US" sz="2600" b="0" i="0" u="none" strike="noStrike" dirty="0" err="1">
                <a:solidFill>
                  <a:srgbClr val="726B6B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송채빈</a:t>
            </a:r>
            <a:endParaRPr lang="en-US" sz="2600" b="0" i="0" u="none" strike="noStrike" dirty="0">
              <a:solidFill>
                <a:srgbClr val="726B6B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B9D91-50B2-1739-1FC1-5D6756984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FB5E47DD-1D63-64AC-7CCC-40398A8E83BC}"/>
              </a:ext>
            </a:extLst>
          </p:cNvPr>
          <p:cNvSpPr txBox="1"/>
          <p:nvPr/>
        </p:nvSpPr>
        <p:spPr>
          <a:xfrm>
            <a:off x="10588932" y="577645"/>
            <a:ext cx="7086600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Dockerfile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– </a:t>
            </a: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프론트 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(Vue)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8B5D025-03E2-EFDA-5F6C-CC8B39C0FA3A}"/>
              </a:ext>
            </a:extLst>
          </p:cNvPr>
          <p:cNvSpPr txBox="1"/>
          <p:nvPr/>
        </p:nvSpPr>
        <p:spPr>
          <a:xfrm>
            <a:off x="1219201" y="495300"/>
            <a:ext cx="16205198" cy="89852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3600" b="1" i="0" u="none" strike="noStrike" dirty="0">
                <a:solidFill>
                  <a:srgbClr val="726B6B"/>
                </a:solidFill>
                <a:ea typeface="Noto Sans CJK KR Regular"/>
              </a:rPr>
              <a:t>멀티스테이지 적용</a:t>
            </a:r>
            <a:endParaRPr lang="en-US" altLang="ko-KR" sz="3600" b="1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3200" b="1" i="0" u="none" strike="noStrike" dirty="0">
                <a:solidFill>
                  <a:srgbClr val="726B6B"/>
                </a:solidFill>
                <a:ea typeface="Noto Sans CJK KR Regular"/>
              </a:rPr>
              <a:t>1. </a:t>
            </a:r>
            <a:r>
              <a:rPr lang="ko-KR" altLang="en-US" sz="3200" b="1" i="0" u="none" strike="noStrike" dirty="0">
                <a:solidFill>
                  <a:srgbClr val="726B6B"/>
                </a:solidFill>
                <a:ea typeface="Noto Sans CJK KR Regular"/>
              </a:rPr>
              <a:t>빌드 스테이지</a:t>
            </a:r>
            <a:endParaRPr lang="en-US" altLang="ko-KR" sz="3200" b="1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FROM node:18 AS build		&lt;- Node </a:t>
            </a:r>
            <a:r>
              <a:rPr lang="ko-KR" altLang="en-US" sz="2400" b="0" i="0" u="none" strike="noStrike" dirty="0">
                <a:solidFill>
                  <a:srgbClr val="726B6B"/>
                </a:solidFill>
                <a:ea typeface="Noto Sans CJK KR Regular"/>
              </a:rPr>
              <a:t>이미지 빌드 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(Alias</a:t>
            </a:r>
            <a:r>
              <a:rPr lang="ko-KR" altLang="en-US" sz="2400" b="0" i="0" u="none" strike="noStrike" dirty="0">
                <a:solidFill>
                  <a:srgbClr val="726B6B"/>
                </a:solidFill>
                <a:ea typeface="Noto Sans CJK KR Regular"/>
              </a:rPr>
              <a:t>를 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build</a:t>
            </a:r>
            <a:r>
              <a:rPr lang="ko-KR" altLang="en-US" sz="2400" b="0" i="0" u="none" strike="noStrike" dirty="0">
                <a:solidFill>
                  <a:srgbClr val="726B6B"/>
                </a:solidFill>
                <a:ea typeface="Noto Sans CJK KR Regular"/>
              </a:rPr>
              <a:t>로 설정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)</a:t>
            </a: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WORKDIR /app			&lt;- </a:t>
            </a:r>
            <a:r>
              <a:rPr lang="ko-KR" altLang="en-US" sz="2400" b="0" i="0" u="none" strike="noStrike" dirty="0">
                <a:solidFill>
                  <a:srgbClr val="726B6B"/>
                </a:solidFill>
                <a:ea typeface="Noto Sans CJK KR Regular"/>
              </a:rPr>
              <a:t>컨테이너 내 작업 디렉토리를 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/app</a:t>
            </a:r>
            <a:r>
              <a:rPr lang="ko-KR" altLang="en-US" sz="2400" b="0" i="0" u="none" strike="noStrike" dirty="0">
                <a:solidFill>
                  <a:srgbClr val="726B6B"/>
                </a:solidFill>
                <a:ea typeface="Noto Sans CJK KR Regular"/>
              </a:rPr>
              <a:t>으로 설정</a:t>
            </a: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COPY 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package.json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package-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lock.json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./	&lt;- 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package.json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</a:t>
            </a:r>
            <a:r>
              <a:rPr lang="ko-KR" altLang="en-US" sz="2400" b="0" i="0" u="none" strike="noStrike" dirty="0">
                <a:solidFill>
                  <a:srgbClr val="726B6B"/>
                </a:solidFill>
                <a:ea typeface="Noto Sans CJK KR Regular"/>
              </a:rPr>
              <a:t>등을 먼저 복사하여</a:t>
            </a: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RUN 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npm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install				&lt;- node-modules</a:t>
            </a:r>
            <a:r>
              <a:rPr lang="ko-KR" altLang="en-US" sz="2400" dirty="0">
                <a:solidFill>
                  <a:srgbClr val="726B6B"/>
                </a:solidFill>
                <a:ea typeface="Noto Sans CJK KR Regular"/>
              </a:rPr>
              <a:t> 설치</a:t>
            </a: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COPY . /app			&lt;- </a:t>
            </a:r>
            <a:r>
              <a:rPr lang="ko-KR" altLang="en-US" sz="2400" b="0" i="0" u="none" strike="noStrike" dirty="0" err="1">
                <a:solidFill>
                  <a:srgbClr val="726B6B"/>
                </a:solidFill>
                <a:ea typeface="Noto Sans CJK KR Regular"/>
              </a:rPr>
              <a:t>프론트엔드</a:t>
            </a:r>
            <a:r>
              <a:rPr lang="ko-KR" altLang="en-US" sz="2400" b="0" i="0" u="none" strike="noStrike" dirty="0">
                <a:solidFill>
                  <a:srgbClr val="726B6B"/>
                </a:solidFill>
                <a:ea typeface="Noto Sans CJK KR Regular"/>
              </a:rPr>
              <a:t> 폴더 내 전체 소스코드 복사</a:t>
            </a: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RUN 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npm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run build		&lt;- </a:t>
            </a:r>
            <a:r>
              <a:rPr lang="ko-KR" altLang="en-US" sz="2400" b="0" i="0" u="none" strike="noStrike" dirty="0">
                <a:solidFill>
                  <a:srgbClr val="726B6B"/>
                </a:solidFill>
                <a:ea typeface="Noto Sans CJK KR Regular"/>
              </a:rPr>
              <a:t>빌드 수행 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(/app/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dist</a:t>
            </a:r>
            <a:r>
              <a:rPr lang="ko-KR" altLang="en-US" sz="2400" b="0" i="0" u="none" strike="noStrike" dirty="0">
                <a:solidFill>
                  <a:srgbClr val="726B6B"/>
                </a:solidFill>
                <a:ea typeface="Noto Sans CJK KR Regular"/>
              </a:rPr>
              <a:t>에 저장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)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6C3275EB-9024-C908-BABE-56F558B58AA5}"/>
              </a:ext>
            </a:extLst>
          </p:cNvPr>
          <p:cNvSpPr txBox="1"/>
          <p:nvPr/>
        </p:nvSpPr>
        <p:spPr>
          <a:xfrm>
            <a:off x="17424400" y="9702800"/>
            <a:ext cx="241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595959"/>
                </a:solidFill>
                <a:latin typeface="Noto Sans CJK KR Black"/>
              </a:rPr>
              <a:t>05</a:t>
            </a:r>
          </a:p>
          <a:p>
            <a:pPr lvl="0" algn="r">
              <a:lnSpc>
                <a:spcPct val="99600"/>
              </a:lnSpc>
            </a:pPr>
            <a:endParaRPr lang="en-US" sz="1300" b="0" i="0" u="none" strike="noStrike">
              <a:solidFill>
                <a:srgbClr val="595959"/>
              </a:solidFill>
              <a:latin typeface="Noto Sans CJK KR Black"/>
            </a:endParaRPr>
          </a:p>
        </p:txBody>
      </p:sp>
    </p:spTree>
    <p:extLst>
      <p:ext uri="{BB962C8B-B14F-4D97-AF65-F5344CB8AC3E}">
        <p14:creationId xmlns:p14="http://schemas.microsoft.com/office/powerpoint/2010/main" val="217004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3AAA0-93D2-6431-4202-D65C09F00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FAF8E851-C541-D429-D289-D0DC883434D9}"/>
              </a:ext>
            </a:extLst>
          </p:cNvPr>
          <p:cNvSpPr txBox="1"/>
          <p:nvPr/>
        </p:nvSpPr>
        <p:spPr>
          <a:xfrm>
            <a:off x="10588932" y="577645"/>
            <a:ext cx="7086600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Dockerfile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– </a:t>
            </a: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프론트 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(Vue)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37129C2-C2EA-3B51-5671-C66D178A500F}"/>
              </a:ext>
            </a:extLst>
          </p:cNvPr>
          <p:cNvSpPr txBox="1"/>
          <p:nvPr/>
        </p:nvSpPr>
        <p:spPr>
          <a:xfrm>
            <a:off x="1219201" y="495300"/>
            <a:ext cx="16205198" cy="89852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altLang="ko-KR" sz="3200" b="1" i="0" u="none" strike="noStrike" dirty="0">
                <a:solidFill>
                  <a:srgbClr val="726B6B"/>
                </a:solidFill>
                <a:ea typeface="Noto Sans CJK KR Regular"/>
              </a:rPr>
              <a:t>2. </a:t>
            </a:r>
            <a:r>
              <a:rPr lang="ko-KR" altLang="en-US" sz="3200" b="1" i="0" u="none" strike="noStrike" dirty="0">
                <a:solidFill>
                  <a:srgbClr val="726B6B"/>
                </a:solidFill>
                <a:ea typeface="Noto Sans CJK KR Regular"/>
              </a:rPr>
              <a:t>프로덕션 스테이지</a:t>
            </a:r>
            <a:endParaRPr lang="en-US" altLang="ko-KR" sz="3200" b="1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FROM nginx:1.21.4-alpine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Nginx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이미지 불러오기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COPY 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nginx.conf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etc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/nginx/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conf.d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default.conf.template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프론트엔드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파일 내 </a:t>
            </a:r>
            <a:r>
              <a:rPr lang="en-US" altLang="ko-KR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nginx.conf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파일을 컨테이너의 다음 경로에 복사 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ENV BACKEND_HOST=backend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백엔드와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연결하기 위해 환경변수 설정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ENV BACKEND_PORT=5000</a:t>
            </a: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COPY docker-entrypoint.sh 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usr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/local/bin/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스크립트를 통해 위에서 설정한 환경변수를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nginx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가 사용할 수 있도록 복사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RUN 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chmod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+x /usr/local/bin/docker-entrypoint.sh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스크립트의 실행 권한 바꾸기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COPY --from=build /app/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dist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usr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/share/nginx/html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빌드 스테이지의 결과물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(/app/</a:t>
            </a:r>
            <a:r>
              <a:rPr lang="en-US" altLang="ko-KR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dist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)</a:t>
            </a: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폴더를 </a:t>
            </a:r>
            <a:r>
              <a:rPr lang="en-US" altLang="ko-KR" sz="2400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nginx</a:t>
            </a: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내부에 복사하여</a:t>
            </a:r>
            <a:endParaRPr lang="en-US" altLang="ko-KR" sz="2400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									nginx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가 빌드 결과물을 </a:t>
            </a:r>
            <a:r>
              <a:rPr lang="ko-KR" altLang="en-US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서빙할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수 있도록 함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EXPOSE 80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컨테이너의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80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번 포트를 개방</a:t>
            </a: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ENTRYPOINT ["docker-entrypoint.sh"]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컨테이너가 시작될 때 가장 먼저 실행할 스크립트 지정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					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(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위에서 지정한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docker-entrypoint.sh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실행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)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CMD ["nginx", "-g", "daemon off;"]	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ENTRYPOINT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가 실행된 후 넘겨줄 인자 설정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D0D82AAC-1919-AB8B-F6D0-BEE4974DEAEB}"/>
              </a:ext>
            </a:extLst>
          </p:cNvPr>
          <p:cNvSpPr txBox="1"/>
          <p:nvPr/>
        </p:nvSpPr>
        <p:spPr>
          <a:xfrm>
            <a:off x="17424400" y="9702800"/>
            <a:ext cx="241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595959"/>
                </a:solidFill>
                <a:latin typeface="Noto Sans CJK KR Black"/>
              </a:rPr>
              <a:t>05</a:t>
            </a:r>
          </a:p>
          <a:p>
            <a:pPr lvl="0" algn="r">
              <a:lnSpc>
                <a:spcPct val="99600"/>
              </a:lnSpc>
            </a:pPr>
            <a:endParaRPr lang="en-US" sz="1300" b="0" i="0" u="none" strike="noStrike">
              <a:solidFill>
                <a:srgbClr val="595959"/>
              </a:solidFill>
              <a:latin typeface="Noto Sans CJK KR Black"/>
            </a:endParaRPr>
          </a:p>
        </p:txBody>
      </p:sp>
    </p:spTree>
    <p:extLst>
      <p:ext uri="{BB962C8B-B14F-4D97-AF65-F5344CB8AC3E}">
        <p14:creationId xmlns:p14="http://schemas.microsoft.com/office/powerpoint/2010/main" val="940065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3E171-4D0E-F809-76EC-08A834CA9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9B33B982-6111-A3AD-4C2E-C1730A746869}"/>
              </a:ext>
            </a:extLst>
          </p:cNvPr>
          <p:cNvSpPr txBox="1"/>
          <p:nvPr/>
        </p:nvSpPr>
        <p:spPr>
          <a:xfrm>
            <a:off x="10588932" y="577645"/>
            <a:ext cx="7086600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쉘 스크립트 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– </a:t>
            </a: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프론트 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(Vue)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0EC17455-1CED-8E4A-B4BB-7542706BCC06}"/>
              </a:ext>
            </a:extLst>
          </p:cNvPr>
          <p:cNvSpPr txBox="1"/>
          <p:nvPr/>
        </p:nvSpPr>
        <p:spPr>
          <a:xfrm>
            <a:off x="1219201" y="495300"/>
            <a:ext cx="16205198" cy="89852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altLang="ko-KR" sz="3600" b="1" i="0" u="none" strike="noStrike" dirty="0">
                <a:solidFill>
                  <a:srgbClr val="726B6B"/>
                </a:solidFill>
                <a:ea typeface="Noto Sans CJK KR Regular"/>
              </a:rPr>
              <a:t>docker-entrypoint.sh</a:t>
            </a:r>
          </a:p>
          <a:p>
            <a:pPr lvl="0" algn="l">
              <a:lnSpc>
                <a:spcPct val="124499"/>
              </a:lnSpc>
            </a:pPr>
            <a:r>
              <a:rPr lang="ko-KR" altLang="en-US" sz="3200" b="1" i="0" u="none" strike="noStrike" dirty="0">
                <a:solidFill>
                  <a:srgbClr val="726B6B"/>
                </a:solidFill>
                <a:ea typeface="Noto Sans CJK KR Regular"/>
              </a:rPr>
              <a:t>컨테이너 안에서 가장 먼저 실행되는 리눅스 쉘 스크립트</a:t>
            </a:r>
            <a:endParaRPr lang="en-US" altLang="ko-KR" sz="3200" b="1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#!/bin/sh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쉘 지정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set -e</a:t>
            </a: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envsubst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'${BACKEND_HOST} ${BACKEND_PORT}’ \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en-US" altLang="ko-KR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Dockerfile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에서 지정한 환경변수를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nginx</a:t>
            </a: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파일에 대입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&lt; 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etc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/nginx/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conf.d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default.conf.template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\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&gt; 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etc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/nginx/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conf.d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default.conf</a:t>
            </a: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exec "$@“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en-US" altLang="ko-KR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Dockerfile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에 기록한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CMD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부분 실행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D7688B7F-7B96-9B04-70B5-0F2FAD6E934D}"/>
              </a:ext>
            </a:extLst>
          </p:cNvPr>
          <p:cNvSpPr txBox="1"/>
          <p:nvPr/>
        </p:nvSpPr>
        <p:spPr>
          <a:xfrm>
            <a:off x="17424400" y="9702800"/>
            <a:ext cx="241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595959"/>
                </a:solidFill>
                <a:latin typeface="Noto Sans CJK KR Black"/>
              </a:rPr>
              <a:t>05</a:t>
            </a:r>
          </a:p>
          <a:p>
            <a:pPr lvl="0" algn="r">
              <a:lnSpc>
                <a:spcPct val="99600"/>
              </a:lnSpc>
            </a:pPr>
            <a:endParaRPr lang="en-US" sz="1300" b="0" i="0" u="none" strike="noStrike">
              <a:solidFill>
                <a:srgbClr val="595959"/>
              </a:solidFill>
              <a:latin typeface="Noto Sans CJK KR Black"/>
            </a:endParaRPr>
          </a:p>
        </p:txBody>
      </p:sp>
    </p:spTree>
    <p:extLst>
      <p:ext uri="{BB962C8B-B14F-4D97-AF65-F5344CB8AC3E}">
        <p14:creationId xmlns:p14="http://schemas.microsoft.com/office/powerpoint/2010/main" val="377935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1A07E-700E-CDF6-8D16-7E43D008D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729AC65E-7052-141D-56EF-E56F511CC937}"/>
              </a:ext>
            </a:extLst>
          </p:cNvPr>
          <p:cNvSpPr txBox="1"/>
          <p:nvPr/>
        </p:nvSpPr>
        <p:spPr>
          <a:xfrm>
            <a:off x="850900" y="1117600"/>
            <a:ext cx="4330700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구동방식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B780BE41-786C-2AE3-0152-E677BE30D720}"/>
              </a:ext>
            </a:extLst>
          </p:cNvPr>
          <p:cNvSpPr txBox="1"/>
          <p:nvPr/>
        </p:nvSpPr>
        <p:spPr>
          <a:xfrm>
            <a:off x="850900" y="2921000"/>
            <a:ext cx="4813300" cy="36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ko-KR" altLang="en-US" sz="2800" spc="-1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세션 정보 저장</a:t>
            </a:r>
            <a:endParaRPr lang="en-US" sz="2800" b="0" i="0" u="none" strike="noStrike" spc="-100" dirty="0">
              <a:solidFill>
                <a:srgbClr val="00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C1E74555-3C2F-335C-6581-B4E67718CF57}"/>
              </a:ext>
            </a:extLst>
          </p:cNvPr>
          <p:cNvSpPr txBox="1"/>
          <p:nvPr/>
        </p:nvSpPr>
        <p:spPr>
          <a:xfrm>
            <a:off x="16141700" y="9702800"/>
            <a:ext cx="15240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FFFFFF"/>
                </a:solidFill>
                <a:latin typeface="Noto Sans CJK KR Black"/>
              </a:rPr>
              <a:t>02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635548B-02DB-CFD5-8848-845F3C10FF98}"/>
              </a:ext>
            </a:extLst>
          </p:cNvPr>
          <p:cNvSpPr txBox="1"/>
          <p:nvPr/>
        </p:nvSpPr>
        <p:spPr>
          <a:xfrm>
            <a:off x="16141700" y="165100"/>
            <a:ext cx="1524000" cy="19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100" b="0" i="0" u="none" strike="noStrike">
                <a:solidFill>
                  <a:srgbClr val="FFFFFF">
                    <a:alpha val="49020"/>
                  </a:srgbClr>
                </a:solidFill>
                <a:latin typeface="Noto Sans CJK KR Black"/>
              </a:rPr>
              <a:t>MIRICANVAS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98F98C61-E86B-05B9-B301-4939F1A661D6}"/>
              </a:ext>
            </a:extLst>
          </p:cNvPr>
          <p:cNvSpPr txBox="1"/>
          <p:nvPr/>
        </p:nvSpPr>
        <p:spPr>
          <a:xfrm>
            <a:off x="850900" y="3568700"/>
            <a:ext cx="4813300" cy="2413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b="0" i="0" u="none" strike="noStrike" dirty="0">
                <a:solidFill>
                  <a:srgbClr val="726B6B"/>
                </a:solidFill>
                <a:latin typeface="Noto Sans CJK KR Regular"/>
              </a:rPr>
              <a:t>세션 정보를 </a:t>
            </a:r>
            <a:r>
              <a:rPr lang="en-US" altLang="ko-KR" b="0" i="0" u="none" strike="noStrike" dirty="0">
                <a:solidFill>
                  <a:srgbClr val="726B6B"/>
                </a:solidFill>
                <a:latin typeface="Noto Sans CJK KR Regular"/>
              </a:rPr>
              <a:t>DB</a:t>
            </a:r>
            <a:r>
              <a:rPr lang="ko-KR" altLang="en-US" b="0" i="0" u="none" strike="noStrike" dirty="0">
                <a:solidFill>
                  <a:srgbClr val="726B6B"/>
                </a:solidFill>
                <a:latin typeface="Noto Sans CJK KR Regular"/>
              </a:rPr>
              <a:t>에 저장하여</a:t>
            </a:r>
            <a:r>
              <a:rPr lang="en-US" altLang="ko-KR" b="0" i="0" u="none" strike="noStrike" dirty="0">
                <a:solidFill>
                  <a:srgbClr val="726B6B"/>
                </a:solidFill>
                <a:latin typeface="Noto Sans CJK KR Regular"/>
              </a:rPr>
              <a:t>,</a:t>
            </a:r>
          </a:p>
          <a:p>
            <a:pPr lvl="0" algn="l">
              <a:lnSpc>
                <a:spcPct val="124499"/>
              </a:lnSpc>
            </a:pPr>
            <a:r>
              <a:rPr lang="ko-KR" altLang="en-US" dirty="0">
                <a:solidFill>
                  <a:srgbClr val="726B6B"/>
                </a:solidFill>
                <a:latin typeface="Noto Sans CJK KR Regular"/>
              </a:rPr>
              <a:t>닉네임이 바뀌거나 컨테이너가 꺼져도</a:t>
            </a:r>
            <a:endParaRPr lang="en-US" altLang="ko-KR" dirty="0">
              <a:solidFill>
                <a:srgbClr val="726B6B"/>
              </a:solidFill>
              <a:latin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dirty="0">
                <a:solidFill>
                  <a:srgbClr val="726B6B"/>
                </a:solidFill>
                <a:latin typeface="Noto Sans CJK KR Regular"/>
              </a:rPr>
              <a:t>브라우저 세션 정보 유지 </a:t>
            </a:r>
            <a:r>
              <a:rPr lang="en-US" altLang="ko-KR" dirty="0">
                <a:solidFill>
                  <a:srgbClr val="726B6B"/>
                </a:solidFill>
                <a:latin typeface="Noto Sans CJK KR Regular"/>
              </a:rPr>
              <a:t>(</a:t>
            </a:r>
            <a:r>
              <a:rPr lang="ko-KR" altLang="en-US" dirty="0">
                <a:solidFill>
                  <a:srgbClr val="726B6B"/>
                </a:solidFill>
                <a:latin typeface="Noto Sans CJK KR Regular"/>
              </a:rPr>
              <a:t>유저 식별 가능</a:t>
            </a:r>
            <a:r>
              <a:rPr lang="en-US" altLang="ko-KR" dirty="0">
                <a:solidFill>
                  <a:srgbClr val="726B6B"/>
                </a:solidFill>
                <a:latin typeface="Noto Sans CJK KR Regular"/>
              </a:rPr>
              <a:t>)</a:t>
            </a:r>
            <a:endParaRPr lang="en-US" b="0" i="0" u="none" strike="noStrike" dirty="0">
              <a:solidFill>
                <a:srgbClr val="726B6B"/>
              </a:solidFill>
              <a:latin typeface="Noto Sans CJK KR Regular"/>
            </a:endParaRPr>
          </a:p>
        </p:txBody>
      </p:sp>
      <p:pic>
        <p:nvPicPr>
          <p:cNvPr id="4" name="Picture 2" descr="업로드한 이미지">
            <a:extLst>
              <a:ext uri="{FF2B5EF4-FFF2-40B4-BE49-F238E27FC236}">
                <a16:creationId xmlns:a16="http://schemas.microsoft.com/office/drawing/2014/main" id="{7839AE65-8760-C620-1B2E-C8C841B5CD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239" y="1858565"/>
            <a:ext cx="10374461" cy="5833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2272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B12AA-5EB7-122B-4372-E05977BA7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D0710403-2F80-5A96-78FA-8CF177F855B5}"/>
              </a:ext>
            </a:extLst>
          </p:cNvPr>
          <p:cNvSpPr txBox="1"/>
          <p:nvPr/>
        </p:nvSpPr>
        <p:spPr>
          <a:xfrm>
            <a:off x="850900" y="1117600"/>
            <a:ext cx="4330700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4700" b="1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readme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1D5C74B8-A4CF-0754-4F4F-8475C571538A}"/>
              </a:ext>
            </a:extLst>
          </p:cNvPr>
          <p:cNvSpPr txBox="1"/>
          <p:nvPr/>
        </p:nvSpPr>
        <p:spPr>
          <a:xfrm>
            <a:off x="5883275" y="4899025"/>
            <a:ext cx="6521450" cy="4889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en-US" sz="2800" b="0" i="0" u="none" strike="noStrike" spc="-1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  <a:hlinkClick r:id="rId2"/>
              </a:rPr>
              <a:t>https://github.com/Meowning/HalliGalli.git</a:t>
            </a:r>
            <a:endParaRPr lang="en-US" sz="2800" b="0" i="0" u="none" strike="noStrike" spc="-100" dirty="0">
              <a:solidFill>
                <a:srgbClr val="00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C98A584-837B-9A25-0518-5CFDB7C17610}"/>
              </a:ext>
            </a:extLst>
          </p:cNvPr>
          <p:cNvSpPr txBox="1"/>
          <p:nvPr/>
        </p:nvSpPr>
        <p:spPr>
          <a:xfrm>
            <a:off x="16141700" y="9702800"/>
            <a:ext cx="15240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FFFFFF"/>
                </a:solidFill>
                <a:latin typeface="Noto Sans CJK KR Black"/>
              </a:rPr>
              <a:t>02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EC256B3-C565-412D-6D5F-E451EA2DF8EF}"/>
              </a:ext>
            </a:extLst>
          </p:cNvPr>
          <p:cNvSpPr txBox="1"/>
          <p:nvPr/>
        </p:nvSpPr>
        <p:spPr>
          <a:xfrm>
            <a:off x="16141700" y="165100"/>
            <a:ext cx="1524000" cy="19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100" b="0" i="0" u="none" strike="noStrike">
                <a:solidFill>
                  <a:srgbClr val="FFFFFF">
                    <a:alpha val="49020"/>
                  </a:srgbClr>
                </a:solidFill>
                <a:latin typeface="Noto Sans CJK KR Black"/>
              </a:rPr>
              <a:t>MIRICANVAS</a:t>
            </a:r>
          </a:p>
        </p:txBody>
      </p:sp>
    </p:spTree>
    <p:extLst>
      <p:ext uri="{BB962C8B-B14F-4D97-AF65-F5344CB8AC3E}">
        <p14:creationId xmlns:p14="http://schemas.microsoft.com/office/powerpoint/2010/main" val="976722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50900" y="1117600"/>
            <a:ext cx="4330700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온라인 </a:t>
            </a:r>
            <a:r>
              <a:rPr lang="ko-KR" altLang="en-US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할리갈리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50900" y="2921000"/>
            <a:ext cx="4813300" cy="36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ko-KR" altLang="en-US" sz="2100" b="0" i="0" u="none" strike="noStrike" spc="-100" dirty="0" err="1">
                <a:solidFill>
                  <a:srgbClr val="000000"/>
                </a:solidFill>
                <a:latin typeface="Noto Sans CJK KR Medium"/>
              </a:rPr>
              <a:t>랜선으로</a:t>
            </a:r>
            <a:r>
              <a:rPr lang="ko-KR" altLang="en-US" sz="2100" b="0" i="0" u="none" strike="noStrike" spc="-100" dirty="0">
                <a:solidFill>
                  <a:srgbClr val="000000"/>
                </a:solidFill>
                <a:latin typeface="Noto Sans CJK KR Medium"/>
              </a:rPr>
              <a:t> 친구들과 즐기는 </a:t>
            </a:r>
            <a:r>
              <a:rPr lang="ko-KR" altLang="en-US" sz="2100" b="0" i="0" u="none" strike="noStrike" spc="-100" dirty="0" err="1">
                <a:solidFill>
                  <a:srgbClr val="000000"/>
                </a:solidFill>
                <a:latin typeface="Noto Sans CJK KR Medium"/>
              </a:rPr>
              <a:t>할리갈리</a:t>
            </a:r>
            <a:endParaRPr lang="en-US" sz="2100" b="0" i="0" u="none" strike="noStrike" spc="-100" dirty="0">
              <a:solidFill>
                <a:srgbClr val="000000"/>
              </a:solidFill>
              <a:latin typeface="Noto Sans CJK KR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6141700" y="9702800"/>
            <a:ext cx="15240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FFFFFF"/>
                </a:solidFill>
                <a:latin typeface="Noto Sans CJK KR Black"/>
              </a:rPr>
              <a:t>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141700" y="165100"/>
            <a:ext cx="1524000" cy="19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100" b="0" i="0" u="none" strike="noStrike">
                <a:solidFill>
                  <a:srgbClr val="FFFFFF">
                    <a:alpha val="49020"/>
                  </a:srgbClr>
                </a:solidFill>
                <a:latin typeface="Noto Sans CJK KR Black"/>
              </a:rPr>
              <a:t>MIRICANVAS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50900" y="3568700"/>
            <a:ext cx="4813300" cy="2413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1600" b="0" i="0" u="none" strike="noStrike" dirty="0">
                <a:solidFill>
                  <a:srgbClr val="726B6B"/>
                </a:solidFill>
                <a:latin typeface="Noto Sans CJK KR Regular"/>
              </a:rPr>
              <a:t>명령어 한 줄로 </a:t>
            </a:r>
            <a:r>
              <a:rPr lang="en-US" altLang="ko-KR" sz="1600" b="0" i="0" u="none" strike="noStrike" dirty="0">
                <a:solidFill>
                  <a:srgbClr val="726B6B"/>
                </a:solidFill>
                <a:latin typeface="Noto Sans CJK KR Regular"/>
              </a:rPr>
              <a:t>LAN </a:t>
            </a:r>
            <a:r>
              <a:rPr lang="ko-KR" altLang="en-US" sz="1600" b="0" i="0" u="none" strike="noStrike" dirty="0">
                <a:solidFill>
                  <a:srgbClr val="726B6B"/>
                </a:solidFill>
                <a:latin typeface="Noto Sans CJK KR Regular"/>
              </a:rPr>
              <a:t>상에서 친구들과</a:t>
            </a:r>
            <a:endParaRPr lang="en-US" altLang="ko-KR" sz="1600" b="0" i="0" u="none" strike="noStrike" dirty="0">
              <a:solidFill>
                <a:srgbClr val="726B6B"/>
              </a:solidFill>
              <a:latin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sz="1600" b="0" i="0" u="none" strike="noStrike" dirty="0" err="1">
                <a:solidFill>
                  <a:srgbClr val="726B6B"/>
                </a:solidFill>
                <a:latin typeface="Noto Sans CJK KR Regular"/>
              </a:rPr>
              <a:t>할리갈리를</a:t>
            </a:r>
            <a:r>
              <a:rPr lang="ko-KR" altLang="en-US" sz="1600" b="0" i="0" u="none" strike="noStrike" dirty="0">
                <a:solidFill>
                  <a:srgbClr val="726B6B"/>
                </a:solidFill>
                <a:latin typeface="Noto Sans CJK KR Regular"/>
              </a:rPr>
              <a:t> 즐길 수 있습니다</a:t>
            </a:r>
            <a:r>
              <a:rPr lang="en-US" altLang="ko-KR" sz="1600" b="0" i="0" u="none" strike="noStrike" dirty="0">
                <a:solidFill>
                  <a:srgbClr val="726B6B"/>
                </a:solidFill>
                <a:latin typeface="Noto Sans CJK KR Regular"/>
              </a:rPr>
              <a:t>.</a:t>
            </a:r>
            <a:endParaRPr lang="en-US" sz="1600" b="0" i="0" u="none" strike="noStrike" dirty="0">
              <a:solidFill>
                <a:srgbClr val="726B6B"/>
              </a:solidFill>
              <a:latin typeface="Noto Sans CJK KR Regular"/>
            </a:endParaRPr>
          </a:p>
        </p:txBody>
      </p:sp>
      <p:pic>
        <p:nvPicPr>
          <p:cNvPr id="1026" name="Picture 2" descr="업로드한 이미지">
            <a:extLst>
              <a:ext uri="{FF2B5EF4-FFF2-40B4-BE49-F238E27FC236}">
                <a16:creationId xmlns:a16="http://schemas.microsoft.com/office/drawing/2014/main" id="{6FF99743-FF44-23C9-4FA4-446A4CA4D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239" y="1858565"/>
            <a:ext cx="10374461" cy="5833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FD91A-3658-5986-433F-CBCC3DBA9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09E79AC-126C-A019-0F65-24F668E18B28}"/>
              </a:ext>
            </a:extLst>
          </p:cNvPr>
          <p:cNvSpPr txBox="1"/>
          <p:nvPr/>
        </p:nvSpPr>
        <p:spPr>
          <a:xfrm>
            <a:off x="850900" y="1117600"/>
            <a:ext cx="4330700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온라인 </a:t>
            </a:r>
            <a:r>
              <a:rPr lang="ko-KR" altLang="en-US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할리갈리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930D883B-A5EF-086D-DF00-D67FF39B1258}"/>
              </a:ext>
            </a:extLst>
          </p:cNvPr>
          <p:cNvSpPr txBox="1"/>
          <p:nvPr/>
        </p:nvSpPr>
        <p:spPr>
          <a:xfrm>
            <a:off x="850900" y="2921000"/>
            <a:ext cx="4813300" cy="36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ko-KR" altLang="en-US" sz="2100" b="0" i="0" u="none" strike="noStrike" spc="-100" dirty="0" err="1">
                <a:solidFill>
                  <a:srgbClr val="000000"/>
                </a:solidFill>
                <a:latin typeface="Noto Sans CJK KR Medium"/>
              </a:rPr>
              <a:t>랜선으로</a:t>
            </a:r>
            <a:r>
              <a:rPr lang="ko-KR" altLang="en-US" sz="2100" b="0" i="0" u="none" strike="noStrike" spc="-100" dirty="0">
                <a:solidFill>
                  <a:srgbClr val="000000"/>
                </a:solidFill>
                <a:latin typeface="Noto Sans CJK KR Medium"/>
              </a:rPr>
              <a:t> 친구들과 즐기는 </a:t>
            </a:r>
            <a:r>
              <a:rPr lang="ko-KR" altLang="en-US" sz="2100" b="0" i="0" u="none" strike="noStrike" spc="-100" dirty="0" err="1">
                <a:solidFill>
                  <a:srgbClr val="000000"/>
                </a:solidFill>
                <a:latin typeface="Noto Sans CJK KR Medium"/>
              </a:rPr>
              <a:t>할리갈리</a:t>
            </a:r>
            <a:endParaRPr lang="en-US" sz="2100" b="0" i="0" u="none" strike="noStrike" spc="-100" dirty="0">
              <a:solidFill>
                <a:srgbClr val="000000"/>
              </a:solidFill>
              <a:latin typeface="Noto Sans CJK KR Medium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4B39CD2-F633-964F-66F4-D54A6A26AD66}"/>
              </a:ext>
            </a:extLst>
          </p:cNvPr>
          <p:cNvSpPr txBox="1"/>
          <p:nvPr/>
        </p:nvSpPr>
        <p:spPr>
          <a:xfrm>
            <a:off x="16141700" y="9702800"/>
            <a:ext cx="15240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FFFFFF"/>
                </a:solidFill>
                <a:latin typeface="Noto Sans CJK KR Black"/>
              </a:rPr>
              <a:t>02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5E6391C-93C0-2C37-7381-B70B1C5A61C1}"/>
              </a:ext>
            </a:extLst>
          </p:cNvPr>
          <p:cNvSpPr txBox="1"/>
          <p:nvPr/>
        </p:nvSpPr>
        <p:spPr>
          <a:xfrm>
            <a:off x="16141700" y="165100"/>
            <a:ext cx="1524000" cy="19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100" b="0" i="0" u="none" strike="noStrike">
                <a:solidFill>
                  <a:srgbClr val="FFFFFF">
                    <a:alpha val="49020"/>
                  </a:srgbClr>
                </a:solidFill>
                <a:latin typeface="Noto Sans CJK KR Black"/>
              </a:rPr>
              <a:t>MIRICANVAS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A2605BD-E13D-3CF3-87B0-19A5E85A9C16}"/>
              </a:ext>
            </a:extLst>
          </p:cNvPr>
          <p:cNvSpPr txBox="1"/>
          <p:nvPr/>
        </p:nvSpPr>
        <p:spPr>
          <a:xfrm>
            <a:off x="850900" y="3568700"/>
            <a:ext cx="4813300" cy="2413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1600" b="0" i="0" u="none" strike="noStrike" dirty="0">
                <a:solidFill>
                  <a:srgbClr val="726B6B"/>
                </a:solidFill>
                <a:latin typeface="Noto Sans CJK KR Regular"/>
              </a:rPr>
              <a:t>명령어 한 줄로 </a:t>
            </a:r>
            <a:r>
              <a:rPr lang="en-US" altLang="ko-KR" sz="1600" b="0" i="0" u="none" strike="noStrike" dirty="0">
                <a:solidFill>
                  <a:srgbClr val="726B6B"/>
                </a:solidFill>
                <a:latin typeface="Noto Sans CJK KR Regular"/>
              </a:rPr>
              <a:t>LAN </a:t>
            </a:r>
            <a:r>
              <a:rPr lang="ko-KR" altLang="en-US" sz="1600" b="0" i="0" u="none" strike="noStrike" dirty="0">
                <a:solidFill>
                  <a:srgbClr val="726B6B"/>
                </a:solidFill>
                <a:latin typeface="Noto Sans CJK KR Regular"/>
              </a:rPr>
              <a:t>상에서 친구들과</a:t>
            </a:r>
            <a:endParaRPr lang="en-US" altLang="ko-KR" sz="1600" b="0" i="0" u="none" strike="noStrike" dirty="0">
              <a:solidFill>
                <a:srgbClr val="726B6B"/>
              </a:solidFill>
              <a:latin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sz="1600" b="0" i="0" u="none" strike="noStrike" dirty="0" err="1">
                <a:solidFill>
                  <a:srgbClr val="726B6B"/>
                </a:solidFill>
                <a:latin typeface="Noto Sans CJK KR Regular"/>
              </a:rPr>
              <a:t>할리갈리를</a:t>
            </a:r>
            <a:r>
              <a:rPr lang="ko-KR" altLang="en-US" sz="1600" b="0" i="0" u="none" strike="noStrike" dirty="0">
                <a:solidFill>
                  <a:srgbClr val="726B6B"/>
                </a:solidFill>
                <a:latin typeface="Noto Sans CJK KR Regular"/>
              </a:rPr>
              <a:t> 즐길 수 있습니다</a:t>
            </a:r>
            <a:r>
              <a:rPr lang="en-US" altLang="ko-KR" sz="1600" b="0" i="0" u="none" strike="noStrike" dirty="0">
                <a:solidFill>
                  <a:srgbClr val="726B6B"/>
                </a:solidFill>
                <a:latin typeface="Noto Sans CJK KR Regular"/>
              </a:rPr>
              <a:t>.</a:t>
            </a:r>
            <a:endParaRPr lang="en-US" sz="1600" b="0" i="0" u="none" strike="noStrike" dirty="0">
              <a:solidFill>
                <a:srgbClr val="726B6B"/>
              </a:solidFill>
              <a:latin typeface="Noto Sans CJK KR Regular"/>
            </a:endParaRPr>
          </a:p>
        </p:txBody>
      </p:sp>
      <p:pic>
        <p:nvPicPr>
          <p:cNvPr id="2050" name="Picture 2" descr="업로드한 이미지">
            <a:extLst>
              <a:ext uri="{FF2B5EF4-FFF2-40B4-BE49-F238E27FC236}">
                <a16:creationId xmlns:a16="http://schemas.microsoft.com/office/drawing/2014/main" id="{2AF57890-4D8A-9A51-D12E-50D5FB74A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873802"/>
            <a:ext cx="11196637" cy="6295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072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A1583-B1FA-393F-ED70-6D157B8DC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1243884-9FB3-49AD-C9E5-B38CB6EF1938}"/>
              </a:ext>
            </a:extLst>
          </p:cNvPr>
          <p:cNvSpPr txBox="1"/>
          <p:nvPr/>
        </p:nvSpPr>
        <p:spPr>
          <a:xfrm>
            <a:off x="850900" y="1117600"/>
            <a:ext cx="4330700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온라인 </a:t>
            </a:r>
            <a:r>
              <a:rPr lang="ko-KR" altLang="en-US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할리갈리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394666C-64F0-3FE2-59C5-C7C0CBD48355}"/>
              </a:ext>
            </a:extLst>
          </p:cNvPr>
          <p:cNvSpPr txBox="1"/>
          <p:nvPr/>
        </p:nvSpPr>
        <p:spPr>
          <a:xfrm>
            <a:off x="850900" y="2921000"/>
            <a:ext cx="4813300" cy="36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7899"/>
              </a:lnSpc>
            </a:pPr>
            <a:r>
              <a:rPr lang="ko-KR" altLang="en-US" sz="2100" b="0" i="0" u="none" strike="noStrike" spc="-100" dirty="0" err="1">
                <a:solidFill>
                  <a:srgbClr val="000000"/>
                </a:solidFill>
                <a:latin typeface="Noto Sans CJK KR Medium"/>
              </a:rPr>
              <a:t>랜선으로</a:t>
            </a:r>
            <a:r>
              <a:rPr lang="ko-KR" altLang="en-US" sz="2100" b="0" i="0" u="none" strike="noStrike" spc="-100" dirty="0">
                <a:solidFill>
                  <a:srgbClr val="000000"/>
                </a:solidFill>
                <a:latin typeface="Noto Sans CJK KR Medium"/>
              </a:rPr>
              <a:t> 친구들과 즐기는 </a:t>
            </a:r>
            <a:r>
              <a:rPr lang="ko-KR" altLang="en-US" sz="2100" b="0" i="0" u="none" strike="noStrike" spc="-100" dirty="0" err="1">
                <a:solidFill>
                  <a:srgbClr val="000000"/>
                </a:solidFill>
                <a:latin typeface="Noto Sans CJK KR Medium"/>
              </a:rPr>
              <a:t>할리갈리</a:t>
            </a:r>
            <a:endParaRPr lang="en-US" sz="2100" b="0" i="0" u="none" strike="noStrike" spc="-100" dirty="0">
              <a:solidFill>
                <a:srgbClr val="000000"/>
              </a:solidFill>
              <a:latin typeface="Noto Sans CJK KR Medium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7E9AB74-74F2-B0BD-E882-3A7346B544DE}"/>
              </a:ext>
            </a:extLst>
          </p:cNvPr>
          <p:cNvSpPr txBox="1"/>
          <p:nvPr/>
        </p:nvSpPr>
        <p:spPr>
          <a:xfrm>
            <a:off x="16141700" y="9702800"/>
            <a:ext cx="1524000" cy="228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FFFFFF"/>
                </a:solidFill>
                <a:latin typeface="Noto Sans CJK KR Black"/>
              </a:rPr>
              <a:t>02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C0D0154-B273-3C72-EB8D-0CC7359439C1}"/>
              </a:ext>
            </a:extLst>
          </p:cNvPr>
          <p:cNvSpPr txBox="1"/>
          <p:nvPr/>
        </p:nvSpPr>
        <p:spPr>
          <a:xfrm>
            <a:off x="16141700" y="165100"/>
            <a:ext cx="1524000" cy="190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100" b="0" i="0" u="none" strike="noStrike">
                <a:solidFill>
                  <a:srgbClr val="FFFFFF">
                    <a:alpha val="49020"/>
                  </a:srgbClr>
                </a:solidFill>
                <a:latin typeface="Noto Sans CJK KR Black"/>
              </a:rPr>
              <a:t>MIRICANVAS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3D1467F4-7C9A-B913-4662-608085F05F58}"/>
              </a:ext>
            </a:extLst>
          </p:cNvPr>
          <p:cNvSpPr txBox="1"/>
          <p:nvPr/>
        </p:nvSpPr>
        <p:spPr>
          <a:xfrm>
            <a:off x="850900" y="3568700"/>
            <a:ext cx="4813300" cy="2413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1600" b="0" i="0" u="none" strike="noStrike" dirty="0">
                <a:solidFill>
                  <a:srgbClr val="726B6B"/>
                </a:solidFill>
                <a:latin typeface="Noto Sans CJK KR Regular"/>
              </a:rPr>
              <a:t>명령어 한 줄로 </a:t>
            </a:r>
            <a:r>
              <a:rPr lang="en-US" altLang="ko-KR" sz="1600" b="0" i="0" u="none" strike="noStrike" dirty="0">
                <a:solidFill>
                  <a:srgbClr val="726B6B"/>
                </a:solidFill>
                <a:latin typeface="Noto Sans CJK KR Regular"/>
              </a:rPr>
              <a:t>LAN </a:t>
            </a:r>
            <a:r>
              <a:rPr lang="ko-KR" altLang="en-US" sz="1600" b="0" i="0" u="none" strike="noStrike" dirty="0">
                <a:solidFill>
                  <a:srgbClr val="726B6B"/>
                </a:solidFill>
                <a:latin typeface="Noto Sans CJK KR Regular"/>
              </a:rPr>
              <a:t>상에서 친구들과</a:t>
            </a:r>
            <a:endParaRPr lang="en-US" altLang="ko-KR" sz="1600" b="0" i="0" u="none" strike="noStrike" dirty="0">
              <a:solidFill>
                <a:srgbClr val="726B6B"/>
              </a:solidFill>
              <a:latin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ko-KR" altLang="en-US" sz="1600" b="0" i="0" u="none" strike="noStrike" dirty="0" err="1">
                <a:solidFill>
                  <a:srgbClr val="726B6B"/>
                </a:solidFill>
                <a:latin typeface="Noto Sans CJK KR Regular"/>
              </a:rPr>
              <a:t>할리갈리를</a:t>
            </a:r>
            <a:r>
              <a:rPr lang="ko-KR" altLang="en-US" sz="1600" b="0" i="0" u="none" strike="noStrike" dirty="0">
                <a:solidFill>
                  <a:srgbClr val="726B6B"/>
                </a:solidFill>
                <a:latin typeface="Noto Sans CJK KR Regular"/>
              </a:rPr>
              <a:t> 즐길 수 있습니다</a:t>
            </a:r>
            <a:r>
              <a:rPr lang="en-US" altLang="ko-KR" sz="1600" b="0" i="0" u="none" strike="noStrike" dirty="0">
                <a:solidFill>
                  <a:srgbClr val="726B6B"/>
                </a:solidFill>
                <a:latin typeface="Noto Sans CJK KR Regular"/>
              </a:rPr>
              <a:t>.</a:t>
            </a:r>
            <a:endParaRPr lang="en-US" sz="1600" b="0" i="0" u="none" strike="noStrike" dirty="0">
              <a:solidFill>
                <a:srgbClr val="726B6B"/>
              </a:solidFill>
              <a:latin typeface="Noto Sans CJK KR Regular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12FECA2-BE96-D10D-0FB3-5D61F2C1F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5285" y="2356539"/>
            <a:ext cx="10938742" cy="572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96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45705-7F75-1680-D998-3C33804E1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CD50E0BA-A4FE-FB74-5ACE-D8AFE1DCF946}"/>
              </a:ext>
            </a:extLst>
          </p:cNvPr>
          <p:cNvSpPr txBox="1"/>
          <p:nvPr/>
        </p:nvSpPr>
        <p:spPr>
          <a:xfrm>
            <a:off x="8153400" y="577645"/>
            <a:ext cx="9522132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Docker-</a:t>
            </a:r>
            <a:r>
              <a:rPr lang="en-US" altLang="ko-KR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compose.yml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57E6FC7D-493B-063F-52F5-B1F93523FDC1}"/>
              </a:ext>
            </a:extLst>
          </p:cNvPr>
          <p:cNvSpPr txBox="1"/>
          <p:nvPr/>
        </p:nvSpPr>
        <p:spPr>
          <a:xfrm>
            <a:off x="1041401" y="996745"/>
            <a:ext cx="16205198" cy="82994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3600" b="1" i="0" u="none" strike="noStrike" dirty="0">
                <a:ea typeface="Noto Sans CJK KR Regular"/>
              </a:rPr>
              <a:t>서비스가 </a:t>
            </a:r>
            <a:r>
              <a:rPr lang="en-US" altLang="ko-KR" sz="3600" b="1" i="0" u="none" strike="noStrike" dirty="0">
                <a:ea typeface="Noto Sans CJK KR Regular"/>
              </a:rPr>
              <a:t>3</a:t>
            </a:r>
            <a:r>
              <a:rPr lang="ko-KR" altLang="en-US" sz="3600" b="1" i="0" u="none" strike="noStrike" dirty="0">
                <a:ea typeface="Noto Sans CJK KR Regular"/>
              </a:rPr>
              <a:t>개로 분리됨 </a:t>
            </a:r>
            <a:r>
              <a:rPr lang="en-US" altLang="ko-KR" sz="3600" b="1" i="0" u="none" strike="noStrike" dirty="0">
                <a:ea typeface="Noto Sans CJK KR Regular"/>
              </a:rPr>
              <a:t>(</a:t>
            </a:r>
            <a:r>
              <a:rPr lang="en-US" altLang="ko-KR" sz="3600" b="1" i="0" u="none" strike="noStrike" dirty="0" err="1">
                <a:ea typeface="Noto Sans CJK KR Regular"/>
              </a:rPr>
              <a:t>mysql</a:t>
            </a:r>
            <a:r>
              <a:rPr lang="en-US" altLang="ko-KR" sz="3600" b="1" i="0" u="none" strike="noStrike" dirty="0">
                <a:ea typeface="Noto Sans CJK KR Regular"/>
              </a:rPr>
              <a:t>, frontend, backend)</a:t>
            </a:r>
          </a:p>
          <a:p>
            <a:pPr marL="742950" lvl="0" indent="-742950" algn="l">
              <a:lnSpc>
                <a:spcPct val="124499"/>
              </a:lnSpc>
              <a:buAutoNum type="arabicPeriod"/>
            </a:pPr>
            <a:r>
              <a:rPr lang="en-US" altLang="ko-KR" sz="3600" b="1" dirty="0">
                <a:solidFill>
                  <a:srgbClr val="726B6B"/>
                </a:solidFill>
                <a:ea typeface="Noto Sans CJK KR Regular"/>
              </a:rPr>
              <a:t>MySQL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mysql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: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image: mysql:8.0			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이미지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container_name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: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halligalli-mysql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	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컨테이너명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environment: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MYSQL_ROOT_PASSWORD=cloudComputing331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en-US" altLang="ko-KR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mysql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의 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root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비밀번호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MYSQL_DATABASE=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		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데이터베이스 이름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MYSQL_USER=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			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유저명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MYSQL_PASSWORD=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		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비밀번호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volumes: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mysql_data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:/var/lib/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mysql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		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볼륨 마운트 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(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컨테이너가 종료되어도 데이터 유지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)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./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mysql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/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init.sql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:/docker-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entrypoint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-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initdb.d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/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init.sql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초기 테이블 세팅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ports: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"3306:3306“				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호스트와 컨테이너의 기본 포트 설정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CD0EA8B8-ABB0-78F2-E2F7-2992C964D3BD}"/>
              </a:ext>
            </a:extLst>
          </p:cNvPr>
          <p:cNvSpPr txBox="1"/>
          <p:nvPr/>
        </p:nvSpPr>
        <p:spPr>
          <a:xfrm>
            <a:off x="17424400" y="9702800"/>
            <a:ext cx="241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595959"/>
                </a:solidFill>
                <a:latin typeface="Noto Sans CJK KR Black"/>
              </a:rPr>
              <a:t>05</a:t>
            </a:r>
          </a:p>
          <a:p>
            <a:pPr lvl="0" algn="r">
              <a:lnSpc>
                <a:spcPct val="99600"/>
              </a:lnSpc>
            </a:pPr>
            <a:endParaRPr lang="en-US" sz="1300" b="0" i="0" u="none" strike="noStrike">
              <a:solidFill>
                <a:srgbClr val="595959"/>
              </a:solidFill>
              <a:latin typeface="Noto Sans CJK KR Black"/>
            </a:endParaRPr>
          </a:p>
        </p:txBody>
      </p:sp>
    </p:spTree>
    <p:extLst>
      <p:ext uri="{BB962C8B-B14F-4D97-AF65-F5344CB8AC3E}">
        <p14:creationId xmlns:p14="http://schemas.microsoft.com/office/powerpoint/2010/main" val="3636569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0BB0F-95C8-BB34-5A7F-40BE74D94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D5490EAF-B2D0-6FA0-9F8B-EFF4C20FC2BF}"/>
              </a:ext>
            </a:extLst>
          </p:cNvPr>
          <p:cNvSpPr txBox="1"/>
          <p:nvPr/>
        </p:nvSpPr>
        <p:spPr>
          <a:xfrm>
            <a:off x="8153400" y="577645"/>
            <a:ext cx="9522132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Docker-</a:t>
            </a:r>
            <a:r>
              <a:rPr lang="en-US" altLang="ko-KR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compose.yml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1522E029-E4AB-B532-5DD0-57DC9623688A}"/>
              </a:ext>
            </a:extLst>
          </p:cNvPr>
          <p:cNvSpPr txBox="1"/>
          <p:nvPr/>
        </p:nvSpPr>
        <p:spPr>
          <a:xfrm>
            <a:off x="1041401" y="996745"/>
            <a:ext cx="16205198" cy="82994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3600" b="1" i="0" u="none" strike="noStrike" dirty="0">
                <a:ea typeface="Noto Sans CJK KR Regular"/>
              </a:rPr>
              <a:t>서비스가 </a:t>
            </a:r>
            <a:r>
              <a:rPr lang="en-US" altLang="ko-KR" sz="3600" b="1" i="0" u="none" strike="noStrike" dirty="0">
                <a:ea typeface="Noto Sans CJK KR Regular"/>
              </a:rPr>
              <a:t>3</a:t>
            </a:r>
            <a:r>
              <a:rPr lang="ko-KR" altLang="en-US" sz="3600" b="1" i="0" u="none" strike="noStrike" dirty="0">
                <a:ea typeface="Noto Sans CJK KR Regular"/>
              </a:rPr>
              <a:t>개로 분리됨 </a:t>
            </a:r>
            <a:r>
              <a:rPr lang="en-US" altLang="ko-KR" sz="3600" b="1" i="0" u="none" strike="noStrike" dirty="0">
                <a:ea typeface="Noto Sans CJK KR Regular"/>
              </a:rPr>
              <a:t>(</a:t>
            </a:r>
            <a:r>
              <a:rPr lang="en-US" altLang="ko-KR" sz="3600" b="1" i="0" u="none" strike="noStrike" dirty="0" err="1">
                <a:ea typeface="Noto Sans CJK KR Regular"/>
              </a:rPr>
              <a:t>mysql</a:t>
            </a:r>
            <a:r>
              <a:rPr lang="en-US" altLang="ko-KR" sz="3600" b="1" i="0" u="none" strike="noStrike" dirty="0">
                <a:ea typeface="Noto Sans CJK KR Regular"/>
              </a:rPr>
              <a:t>, frontend, backend)</a:t>
            </a:r>
          </a:p>
          <a:p>
            <a:pPr lvl="0" algn="l">
              <a:lnSpc>
                <a:spcPct val="124499"/>
              </a:lnSpc>
            </a:pPr>
            <a:r>
              <a:rPr lang="en-US" altLang="ko-KR" sz="3600" b="1" dirty="0">
                <a:solidFill>
                  <a:srgbClr val="726B6B"/>
                </a:solidFill>
                <a:ea typeface="Noto Sans CJK KR Regular"/>
              </a:rPr>
              <a:t>2.  </a:t>
            </a:r>
            <a:r>
              <a:rPr lang="ko-KR" altLang="en-US" sz="3600" b="1" dirty="0" err="1">
                <a:solidFill>
                  <a:srgbClr val="726B6B"/>
                </a:solidFill>
                <a:ea typeface="Noto Sans CJK KR Regular"/>
              </a:rPr>
              <a:t>백엔드</a:t>
            </a:r>
            <a:endParaRPr lang="en-US" altLang="ko-KR" sz="3600" b="1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-backend: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build: ./backend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도커컴포즈가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있는 폴더에서 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/backend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내의 </a:t>
            </a:r>
            <a:r>
              <a:rPr lang="en-US" altLang="ko-KR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Dockerfile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빌드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image: halligalli-backend:5.0.0-compose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빌드될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이미지명 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(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추후 </a:t>
            </a:r>
            <a:r>
              <a:rPr lang="en-US" altLang="ko-KR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dockerfile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로 이미지 빌드 예정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)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environment: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데이터베이스 환경변수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DB_HOST=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mysql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	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DB_PORT=3306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DB_NAME=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endParaRPr lang="en-US" altLang="ko-KR" sz="2400" b="1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DB_USER=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endParaRPr lang="en-US" altLang="ko-KR" sz="2400" b="1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DB_PASSWORD=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endParaRPr lang="en-US" altLang="ko-KR" sz="2400" b="1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SECRET_KEY=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cloudComputingIsSoBeneficialAndFun</a:t>
            </a:r>
            <a:endParaRPr lang="en-US" altLang="ko-KR" sz="2400" b="1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depends_on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: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mysql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en-US" altLang="ko-KR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mysql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이 시작하기 전까지 컨테이너 실행 보류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ports: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포트번호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"5000:5000"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5A171F51-A8FD-1680-4C04-545561E5F849}"/>
              </a:ext>
            </a:extLst>
          </p:cNvPr>
          <p:cNvSpPr txBox="1"/>
          <p:nvPr/>
        </p:nvSpPr>
        <p:spPr>
          <a:xfrm>
            <a:off x="17424400" y="9702800"/>
            <a:ext cx="241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595959"/>
                </a:solidFill>
                <a:latin typeface="Noto Sans CJK KR Black"/>
              </a:rPr>
              <a:t>05</a:t>
            </a:r>
          </a:p>
          <a:p>
            <a:pPr lvl="0" algn="r">
              <a:lnSpc>
                <a:spcPct val="99600"/>
              </a:lnSpc>
            </a:pPr>
            <a:endParaRPr lang="en-US" sz="1300" b="0" i="0" u="none" strike="noStrike">
              <a:solidFill>
                <a:srgbClr val="595959"/>
              </a:solidFill>
              <a:latin typeface="Noto Sans CJK KR Black"/>
            </a:endParaRPr>
          </a:p>
        </p:txBody>
      </p:sp>
    </p:spTree>
    <p:extLst>
      <p:ext uri="{BB962C8B-B14F-4D97-AF65-F5344CB8AC3E}">
        <p14:creationId xmlns:p14="http://schemas.microsoft.com/office/powerpoint/2010/main" val="117896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E806FE-4742-559B-3D91-869E8A2B3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E5B4DC87-CFE0-6B77-BBDC-3B2E4352A412}"/>
              </a:ext>
            </a:extLst>
          </p:cNvPr>
          <p:cNvSpPr txBox="1"/>
          <p:nvPr/>
        </p:nvSpPr>
        <p:spPr>
          <a:xfrm>
            <a:off x="8153400" y="577645"/>
            <a:ext cx="9522132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Docker-</a:t>
            </a:r>
            <a:r>
              <a:rPr lang="en-US" altLang="ko-KR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compose.yml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AFA9273-DF4E-8B62-49F4-B77273CC3A59}"/>
              </a:ext>
            </a:extLst>
          </p:cNvPr>
          <p:cNvSpPr txBox="1"/>
          <p:nvPr/>
        </p:nvSpPr>
        <p:spPr>
          <a:xfrm>
            <a:off x="1041401" y="996745"/>
            <a:ext cx="16205198" cy="82994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ko-KR" altLang="en-US" sz="3600" b="1" i="0" u="none" strike="noStrike" dirty="0">
                <a:ea typeface="Noto Sans CJK KR Regular"/>
              </a:rPr>
              <a:t>서비스가 </a:t>
            </a:r>
            <a:r>
              <a:rPr lang="en-US" altLang="ko-KR" sz="3600" b="1" i="0" u="none" strike="noStrike" dirty="0">
                <a:ea typeface="Noto Sans CJK KR Regular"/>
              </a:rPr>
              <a:t>3</a:t>
            </a:r>
            <a:r>
              <a:rPr lang="ko-KR" altLang="en-US" sz="3600" b="1" i="0" u="none" strike="noStrike" dirty="0">
                <a:ea typeface="Noto Sans CJK KR Regular"/>
              </a:rPr>
              <a:t>개로 분리됨 </a:t>
            </a:r>
            <a:r>
              <a:rPr lang="en-US" altLang="ko-KR" sz="3600" b="1" i="0" u="none" strike="noStrike" dirty="0">
                <a:ea typeface="Noto Sans CJK KR Regular"/>
              </a:rPr>
              <a:t>(</a:t>
            </a:r>
            <a:r>
              <a:rPr lang="en-US" altLang="ko-KR" sz="3600" b="1" i="0" u="none" strike="noStrike" dirty="0" err="1">
                <a:ea typeface="Noto Sans CJK KR Regular"/>
              </a:rPr>
              <a:t>mysql</a:t>
            </a:r>
            <a:r>
              <a:rPr lang="en-US" altLang="ko-KR" sz="3600" b="1" i="0" u="none" strike="noStrike" dirty="0">
                <a:ea typeface="Noto Sans CJK KR Regular"/>
              </a:rPr>
              <a:t>, frontend, backend)</a:t>
            </a:r>
          </a:p>
          <a:p>
            <a:pPr lvl="0" algn="l">
              <a:lnSpc>
                <a:spcPct val="124499"/>
              </a:lnSpc>
            </a:pPr>
            <a:r>
              <a:rPr lang="en-US" altLang="ko-KR" sz="3600" b="1" dirty="0">
                <a:solidFill>
                  <a:srgbClr val="726B6B"/>
                </a:solidFill>
                <a:ea typeface="Noto Sans CJK KR Regular"/>
              </a:rPr>
              <a:t>3.  </a:t>
            </a:r>
            <a:r>
              <a:rPr lang="ko-KR" altLang="en-US" sz="3600" b="1" dirty="0" err="1">
                <a:solidFill>
                  <a:srgbClr val="726B6B"/>
                </a:solidFill>
                <a:ea typeface="Noto Sans CJK KR Regular"/>
              </a:rPr>
              <a:t>프론트엔드</a:t>
            </a:r>
            <a:endParaRPr lang="en-US" altLang="ko-KR" sz="3600" b="1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-frontend:</a:t>
            </a:r>
          </a:p>
          <a:p>
            <a:pPr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build: ./frontend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도커컴포즈가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있는 폴더에서 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/backend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내의 </a:t>
            </a:r>
            <a:r>
              <a:rPr lang="en-US" altLang="ko-KR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Dockerfile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빌드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image: halligalli-front:5.0.0-compose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environment:		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백엔드와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연결을 위한 환경변수 지정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BACKEND_HOST=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-backend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BACKEND_PORT=5000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depends_on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:	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백엔드가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켜지기 전까지 켜지지 않음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halligalli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-backend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ports: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호스트와 컨테이너 포트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    - "80:80"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volumes:	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실행동안 생성될 </a:t>
            </a:r>
            <a:r>
              <a:rPr lang="en-US" altLang="ko-KR" sz="2400" b="1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mysql</a:t>
            </a:r>
            <a:r>
              <a:rPr lang="en-US" altLang="ko-KR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</a:t>
            </a:r>
            <a:r>
              <a:rPr lang="ko-KR" altLang="en-US" sz="2400" b="1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데이터를 저장하는 곳</a:t>
            </a:r>
            <a:endParaRPr lang="en-US" altLang="ko-KR" sz="2400" b="1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  </a:t>
            </a:r>
            <a:r>
              <a:rPr lang="en-US" altLang="ko-KR" sz="2400" b="1" dirty="0" err="1">
                <a:solidFill>
                  <a:srgbClr val="726B6B"/>
                </a:solidFill>
                <a:ea typeface="Noto Sans CJK KR Regular"/>
              </a:rPr>
              <a:t>mysql_data</a:t>
            </a:r>
            <a:r>
              <a:rPr lang="en-US" altLang="ko-KR" sz="2400" b="1" dirty="0">
                <a:solidFill>
                  <a:srgbClr val="726B6B"/>
                </a:solidFill>
                <a:ea typeface="Noto Sans CJK KR Regular"/>
              </a:rPr>
              <a:t>: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E452B149-8010-3D2B-1958-D06EEED99F7E}"/>
              </a:ext>
            </a:extLst>
          </p:cNvPr>
          <p:cNvSpPr txBox="1"/>
          <p:nvPr/>
        </p:nvSpPr>
        <p:spPr>
          <a:xfrm>
            <a:off x="17424400" y="9702800"/>
            <a:ext cx="241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595959"/>
                </a:solidFill>
                <a:latin typeface="Noto Sans CJK KR Black"/>
              </a:rPr>
              <a:t>05</a:t>
            </a:r>
          </a:p>
          <a:p>
            <a:pPr lvl="0" algn="r">
              <a:lnSpc>
                <a:spcPct val="99600"/>
              </a:lnSpc>
            </a:pPr>
            <a:endParaRPr lang="en-US" sz="1300" b="0" i="0" u="none" strike="noStrike">
              <a:solidFill>
                <a:srgbClr val="595959"/>
              </a:solidFill>
              <a:latin typeface="Noto Sans CJK KR Black"/>
            </a:endParaRPr>
          </a:p>
        </p:txBody>
      </p:sp>
    </p:spTree>
    <p:extLst>
      <p:ext uri="{BB962C8B-B14F-4D97-AF65-F5344CB8AC3E}">
        <p14:creationId xmlns:p14="http://schemas.microsoft.com/office/powerpoint/2010/main" val="1692813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F2DB2-807F-97CA-8D8B-5C2E34CEA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A9ADB3C7-1ED2-F735-00FC-269577351E0F}"/>
              </a:ext>
            </a:extLst>
          </p:cNvPr>
          <p:cNvSpPr txBox="1"/>
          <p:nvPr/>
        </p:nvSpPr>
        <p:spPr>
          <a:xfrm>
            <a:off x="8153400" y="577645"/>
            <a:ext cx="9522132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Docker-</a:t>
            </a:r>
            <a:r>
              <a:rPr lang="en-US" altLang="ko-KR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compose.yml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– </a:t>
            </a: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프론트 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(Vue)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0FE0B0E-2C22-EECA-C4DD-F6DB398B5647}"/>
              </a:ext>
            </a:extLst>
          </p:cNvPr>
          <p:cNvSpPr txBox="1"/>
          <p:nvPr/>
        </p:nvSpPr>
        <p:spPr>
          <a:xfrm>
            <a:off x="1219201" y="495300"/>
            <a:ext cx="16205198" cy="89852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altLang="ko-KR" sz="3600" b="1" i="0" u="none" strike="noStrike" dirty="0">
                <a:solidFill>
                  <a:srgbClr val="726B6B"/>
                </a:solidFill>
                <a:ea typeface="Noto Sans CJK KR Regular"/>
              </a:rPr>
              <a:t>docker-entrypoint.sh</a:t>
            </a:r>
          </a:p>
          <a:p>
            <a:pPr lvl="0" algn="l">
              <a:lnSpc>
                <a:spcPct val="124499"/>
              </a:lnSpc>
            </a:pPr>
            <a:r>
              <a:rPr lang="ko-KR" altLang="en-US" sz="3200" b="1" i="0" u="none" strike="noStrike" dirty="0">
                <a:solidFill>
                  <a:srgbClr val="726B6B"/>
                </a:solidFill>
                <a:ea typeface="Noto Sans CJK KR Regular"/>
              </a:rPr>
              <a:t>컨테이너 안에서 가장 먼저 실행되는 리눅스 쉘 스크립트</a:t>
            </a:r>
            <a:endParaRPr lang="en-US" altLang="ko-KR" sz="3200" b="1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#!/bin/sh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쉘 지정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set -e</a:t>
            </a: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envsubst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'${BACKEND_HOST} ${BACKEND_PORT}’ \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en-US" altLang="ko-KR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Dockerfile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에서 지정한 환경변수를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nginx</a:t>
            </a:r>
            <a:r>
              <a:rPr lang="ko-KR" altLang="en-US" sz="2400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파일에 대입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&lt; 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etc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/nginx/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conf.d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default.conf.template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\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&gt; 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etc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/nginx/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conf.d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/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default.conf</a:t>
            </a: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exec "$@“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en-US" altLang="ko-KR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Dockerfile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에 기록한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CMD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부분 실행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62CF71E7-C4CE-43A9-98A0-BCE783F15A08}"/>
              </a:ext>
            </a:extLst>
          </p:cNvPr>
          <p:cNvSpPr txBox="1"/>
          <p:nvPr/>
        </p:nvSpPr>
        <p:spPr>
          <a:xfrm>
            <a:off x="17424400" y="9702800"/>
            <a:ext cx="241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595959"/>
                </a:solidFill>
                <a:latin typeface="Noto Sans CJK KR Black"/>
              </a:rPr>
              <a:t>05</a:t>
            </a:r>
          </a:p>
          <a:p>
            <a:pPr lvl="0" algn="r">
              <a:lnSpc>
                <a:spcPct val="99600"/>
              </a:lnSpc>
            </a:pPr>
            <a:endParaRPr lang="en-US" sz="1300" b="0" i="0" u="none" strike="noStrike">
              <a:solidFill>
                <a:srgbClr val="595959"/>
              </a:solidFill>
              <a:latin typeface="Noto Sans CJK KR Black"/>
            </a:endParaRPr>
          </a:p>
        </p:txBody>
      </p:sp>
    </p:spTree>
    <p:extLst>
      <p:ext uri="{BB962C8B-B14F-4D97-AF65-F5344CB8AC3E}">
        <p14:creationId xmlns:p14="http://schemas.microsoft.com/office/powerpoint/2010/main" val="253249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0588932" y="577645"/>
            <a:ext cx="7086600" cy="838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Dockerfile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– </a:t>
            </a:r>
            <a:r>
              <a:rPr lang="ko-KR" altLang="en-US" sz="4700" b="1" i="0" u="none" strike="noStrike" spc="-100" dirty="0" err="1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백엔드</a:t>
            </a:r>
            <a:r>
              <a:rPr lang="ko-KR" altLang="en-US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4700" b="1" i="0" u="none" strike="noStrike" spc="-100" dirty="0">
                <a:solidFill>
                  <a:srgbClr val="595959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(Flask)</a:t>
            </a:r>
            <a:endParaRPr lang="en-US" sz="4700" b="1" i="0" u="none" strike="noStrike" spc="-100" dirty="0">
              <a:solidFill>
                <a:srgbClr val="595959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19201" y="495300"/>
            <a:ext cx="16205198" cy="898525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FROM python:3.10-slim        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베이스 이미지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(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파이썬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3.10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버전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)</a:t>
            </a: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WORKDIR /app             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컨테이너 내 작업 디렉토리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/app</a:t>
            </a: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COPY . /app             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 </a:t>
            </a:r>
            <a:r>
              <a:rPr lang="en-US" altLang="ko-KR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Dockerfile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이 있는 디렉토리 기준으로 모든  파일을 컨테이너 내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/app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으로 복사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RUN pip install --no-cache-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dir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\   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Flask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등 파이썬 패키지들 설치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  Flask \		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 (--no-cache-</a:t>
            </a:r>
            <a:r>
              <a:rPr lang="en-US" altLang="ko-KR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dir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로 설치 시 설치 캐시를 남기지 않아 용량을 줄일 수 있습니다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.)</a:t>
            </a: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  Flask-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SocketIO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\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  Flask-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SQLAlchemy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\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  flask-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cors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\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  Flask-Session \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  </a:t>
            </a:r>
            <a:r>
              <a:rPr lang="en-US" altLang="ko-KR" sz="2400" b="0" i="0" u="none" strike="noStrike" dirty="0" err="1">
                <a:solidFill>
                  <a:srgbClr val="726B6B"/>
                </a:solidFill>
                <a:ea typeface="Noto Sans CJK KR Regular"/>
              </a:rPr>
              <a:t>pymysql</a:t>
            </a: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\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  cryptography \</a:t>
            </a: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    eve</a:t>
            </a: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EXPOSE 5000		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컨테이너의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5000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번 포트를 개방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endParaRPr lang="en-US" altLang="ko-KR" sz="2400" b="0" i="0" u="none" strike="noStrike" dirty="0">
              <a:solidFill>
                <a:srgbClr val="726B6B"/>
              </a:solidFill>
              <a:ea typeface="Noto Sans CJK KR Regular"/>
            </a:endParaRPr>
          </a:p>
          <a:p>
            <a:pPr lvl="0" algn="l">
              <a:lnSpc>
                <a:spcPct val="124499"/>
              </a:lnSpc>
            </a:pPr>
            <a:r>
              <a:rPr lang="en-US" altLang="ko-KR" sz="2400" b="0" i="0" u="none" strike="noStrike" dirty="0">
                <a:solidFill>
                  <a:srgbClr val="726B6B"/>
                </a:solidFill>
                <a:ea typeface="Noto Sans CJK KR Regular"/>
              </a:rPr>
              <a:t>CMD ["python", "app.py"]	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&lt;-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컨테이너가 시작할 때 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python app.py (</a:t>
            </a:r>
            <a:r>
              <a:rPr lang="ko-KR" altLang="en-US" sz="2400" b="0" i="0" u="none" strike="noStrike" dirty="0" err="1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백엔드</a:t>
            </a:r>
            <a:r>
              <a:rPr lang="en-US" altLang="ko-KR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) </a:t>
            </a:r>
            <a:r>
              <a:rPr lang="ko-KR" altLang="en-US" sz="2400" b="0" i="0" u="none" strike="noStrike" dirty="0">
                <a:solidFill>
                  <a:schemeClr val="accent6">
                    <a:lumMod val="75000"/>
                  </a:schemeClr>
                </a:solidFill>
                <a:ea typeface="Noto Sans CJK KR Regular"/>
              </a:rPr>
              <a:t>실행</a:t>
            </a:r>
            <a:endParaRPr lang="en-US" altLang="ko-KR" sz="2400" b="0" i="0" u="none" strike="noStrike" dirty="0">
              <a:solidFill>
                <a:schemeClr val="accent6">
                  <a:lumMod val="75000"/>
                </a:schemeClr>
              </a:solidFill>
              <a:ea typeface="Noto Sans CJK KR Regula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424400" y="9702800"/>
            <a:ext cx="241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9600"/>
              </a:lnSpc>
            </a:pPr>
            <a:r>
              <a:rPr lang="en-US" sz="1300" b="0" i="0" u="none" strike="noStrike">
                <a:solidFill>
                  <a:srgbClr val="595959"/>
                </a:solidFill>
                <a:latin typeface="Noto Sans CJK KR Black"/>
              </a:rPr>
              <a:t>05</a:t>
            </a:r>
          </a:p>
          <a:p>
            <a:pPr lvl="0" algn="r">
              <a:lnSpc>
                <a:spcPct val="99600"/>
              </a:lnSpc>
            </a:pPr>
            <a:endParaRPr lang="en-US" sz="1300" b="0" i="0" u="none" strike="noStrike">
              <a:solidFill>
                <a:srgbClr val="595959"/>
              </a:solidFill>
              <a:latin typeface="Noto Sans CJK KR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1183</Words>
  <Application>Microsoft Office PowerPoint</Application>
  <PresentationFormat>사용자 지정</PresentationFormat>
  <Paragraphs>167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함초롬돋움</vt:lpstr>
      <vt:lpstr>Noto Sans CJK KR Regular</vt:lpstr>
      <vt:lpstr>Noto Sans CJK KR Medium</vt:lpstr>
      <vt:lpstr>Arial</vt:lpstr>
      <vt:lpstr>Noto Sans CJK KR Black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Meow</dc:creator>
  <cp:lastModifiedBy>마냐 Sugar_nyang</cp:lastModifiedBy>
  <cp:revision>39</cp:revision>
  <dcterms:created xsi:type="dcterms:W3CDTF">2006-08-16T00:00:00Z</dcterms:created>
  <dcterms:modified xsi:type="dcterms:W3CDTF">2025-06-02T16:44:01Z</dcterms:modified>
</cp:coreProperties>
</file>

<file path=docProps/thumbnail.jpeg>
</file>